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60" r:id="rId4"/>
    <p:sldId id="265" r:id="rId5"/>
    <p:sldId id="264" r:id="rId6"/>
    <p:sldId id="262" r:id="rId7"/>
    <p:sldId id="258" r:id="rId8"/>
    <p:sldId id="266" r:id="rId9"/>
    <p:sldId id="267" r:id="rId10"/>
    <p:sldId id="263" r:id="rId11"/>
    <p:sldId id="261" r:id="rId12"/>
    <p:sldId id="268" r:id="rId13"/>
    <p:sldId id="25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Cyrl-RS" sz="1400">
                <a:latin typeface="Times New Roman" pitchFamily="18" charset="0"/>
                <a:cs typeface="Times New Roman" pitchFamily="18" charset="0"/>
              </a:rPr>
              <a:t>1. Који од наведених описа највише одговара појму интегративне наставе?</a:t>
            </a:r>
          </a:p>
        </c:rich>
      </c:tx>
      <c:layout/>
      <c:overlay val="0"/>
    </c:title>
    <c:autoTitleDeleted val="0"/>
    <c:view3D>
      <c:rotX val="75"/>
      <c:rotY val="96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Који од наведених описа највише одговара појму интегративне наставе?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3%  (1)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6% (2)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88% (32)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3%  (1)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Иновативна настава у којој се решавају проблеми и доносе закључци</c:v>
                </c:pt>
                <c:pt idx="1">
                  <c:v>Иновативни модел наставе у коме ученици предвиђају одређене резултате и испитују их кроз рад</c:v>
                </c:pt>
                <c:pt idx="2">
                  <c:v>Иновативни модел којим се врши међусобно повезивање наставних садржаја из више наставних предмета</c:v>
                </c:pt>
                <c:pt idx="3">
                  <c:v>Метода решавања проблема која уводи ученике у истраживање</c:v>
                </c:pt>
                <c:pt idx="4">
                  <c:v>Иновативни модел наставе у коме се наставни садржаји деле на мање целине и на тај начин обрађују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743589743589747"/>
          <c:y val="0.14228291776027996"/>
          <c:w val="0.33974358974358976"/>
          <c:h val="0.85762139107611546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Cyrl-RS" sz="1400">
                <a:latin typeface="Times New Roman" pitchFamily="18" charset="0"/>
                <a:cs typeface="Times New Roman" pitchFamily="18" charset="0"/>
              </a:rPr>
              <a:t>10. По Вашем мишљењу, у ком делу наставног процеса реализација интегративног приступа у настави представља потешкоће? 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sr-Cyrl-RS" sz="1200">
                <a:latin typeface="Times New Roman" pitchFamily="18" charset="0"/>
                <a:cs typeface="Times New Roman" pitchFamily="18" charset="0"/>
              </a:rPr>
              <a:t>(можете заокружити више одговора)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10. По Вашем мишљењу, у ком делу наставног процеса реализација интегративног приступа у настави представља потешкоће? (можете заокружити више одговора)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sr-Cyrl-RS"/>
                      <a:t>  Припрема/планирање
</a:t>
                    </a:r>
                    <a:r>
                      <a:rPr lang="en-US"/>
                      <a:t>5</a:t>
                    </a:r>
                    <a:r>
                      <a:rPr lang="sr-Cyrl-RS"/>
                      <a:t>4%</a:t>
                    </a:r>
                    <a:r>
                      <a:rPr lang="en-US"/>
                      <a:t> (26)</a:t>
                    </a:r>
                    <a:endParaRPr lang="sr-Cyrl-R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sr-Cyrl-RS"/>
                      <a:t>  Реализација
</a:t>
                    </a:r>
                    <a:r>
                      <a:rPr lang="en-US"/>
                      <a:t>19</a:t>
                    </a:r>
                    <a:r>
                      <a:rPr lang="sr-Cyrl-RS"/>
                      <a:t>%</a:t>
                    </a:r>
                    <a:r>
                      <a:rPr lang="en-US"/>
                      <a:t> (9)</a:t>
                    </a:r>
                    <a:endParaRPr lang="sr-Cyrl-R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sr-Cyrl-RS"/>
                      <a:t>  Проверавање и оцењивање
</a:t>
                    </a:r>
                    <a:r>
                      <a:rPr lang="en-US"/>
                      <a:t>27</a:t>
                    </a:r>
                    <a:r>
                      <a:rPr lang="sr-Cyrl-RS"/>
                      <a:t>%</a:t>
                    </a:r>
                    <a:r>
                      <a:rPr lang="en-US"/>
                      <a:t> (13)</a:t>
                    </a:r>
                    <a:endParaRPr lang="sr-Cyrl-R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  Припрема/планирање</c:v>
                </c:pt>
                <c:pt idx="1">
                  <c:v>  Реализација</c:v>
                </c:pt>
                <c:pt idx="2">
                  <c:v>  Проверавање и оцењивање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Cyrl-RS"/>
              <a:t>       </a:t>
            </a:r>
            <a:r>
              <a:rPr lang="sr-Cyrl-RS" sz="1400">
                <a:latin typeface="Times New Roman" pitchFamily="18" charset="0"/>
                <a:cs typeface="Times New Roman" pitchFamily="18" charset="0"/>
              </a:rPr>
              <a:t>12. Да ли сте до сада били на некој обуци на тему интегративне наставе?</a:t>
            </a:r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     12. Да ли сте до сада били на некој обуци на тему интегративне наставе?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sr-Cyrl-RS"/>
                      <a:t>ДА
6%</a:t>
                    </a:r>
                    <a:endParaRPr lang="en-US"/>
                  </a:p>
                  <a:p>
                    <a:r>
                      <a:rPr lang="en-US"/>
                      <a:t>(2)</a:t>
                    </a:r>
                    <a:endParaRPr lang="sr-Cyrl-R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sr-Cyrl-RS"/>
                      <a:t>НЕ
94%</a:t>
                    </a:r>
                    <a:endParaRPr lang="en-US"/>
                  </a:p>
                  <a:p>
                    <a:r>
                      <a:rPr lang="en-US"/>
                      <a:t>(34)</a:t>
                    </a:r>
                    <a:endParaRPr lang="sr-Cyrl-R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34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Cyrl-RS" sz="1400">
                <a:latin typeface="Times New Roman" pitchFamily="18" charset="0"/>
                <a:cs typeface="Times New Roman" pitchFamily="18" charset="0"/>
              </a:rPr>
              <a:t>13. Да ли Вам је потребна додатна подршка у овој области?</a:t>
            </a:r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13. Да ли Вам је потребна додатна подршка у овој области?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DA
92% (33)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NE
8% (3_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Cyrl-RS" sz="1400"/>
              <a:t>2. Интегративна настава представља: </a:t>
            </a:r>
            <a:r>
              <a:rPr lang="sr-Cyrl-RS"/>
              <a:t>(можете означити више одговора)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2. Интегративна настава представља: (можете означити више одговора)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0.28103220270543106"/>
                  <c:y val="-1.799704724409449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Сажимање наставних садржаја
7%</a:t>
                    </a:r>
                    <a:r>
                      <a:rPr lang="en-US"/>
                      <a:t> (5)</a:t>
                    </a:r>
                    <a:endParaRPr lang="sr-Cyrl-R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sr-Cyrl-RS"/>
                      <a:t>Преклапање наставних садржаја
17%</a:t>
                    </a:r>
                    <a:r>
                      <a:rPr lang="en-US"/>
                      <a:t> (12)</a:t>
                    </a:r>
                    <a:endParaRPr lang="sr-Cyrl-R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sr-Cyrl-RS"/>
                      <a:t>Корелација наставних садржаја
37%</a:t>
                    </a:r>
                    <a:r>
                      <a:rPr lang="en-US"/>
                      <a:t> (26)</a:t>
                    </a:r>
                    <a:endParaRPr lang="sr-Cyrl-R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sr-Cyrl-RS"/>
                      <a:t>Повезивање наставних садржаја
39%</a:t>
                    </a:r>
                    <a:r>
                      <a:rPr lang="en-US"/>
                      <a:t> (27)</a:t>
                    </a:r>
                    <a:endParaRPr lang="sr-Cyrl-R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0176357762971937"/>
                  <c:y val="-2.21164151356080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Сажимање наставних садржаја</c:v>
                </c:pt>
                <c:pt idx="1">
                  <c:v>Преклапање наставних садржаја</c:v>
                </c:pt>
                <c:pt idx="2">
                  <c:v>Корелација наставних садржаја</c:v>
                </c:pt>
                <c:pt idx="3">
                  <c:v>Повезивање наставних садржаја</c:v>
                </c:pt>
                <c:pt idx="4">
                  <c:v>Ништа од наведеног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12</c:v>
                </c:pt>
                <c:pt idx="2">
                  <c:v>26</c:v>
                </c:pt>
                <c:pt idx="3">
                  <c:v>27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sr-Cyrl-RS" sz="1400">
                <a:latin typeface="Times New Roman" pitchFamily="18" charset="0"/>
                <a:cs typeface="Times New Roman" pitchFamily="18" charset="0"/>
              </a:rPr>
              <a:t>3. Шта мислите, да ли ИНТЕГРИСАЊЕМ НАСТАВНИХ САДРЖАЈА можемо утицати на повећање следећих елемената у настави? </a:t>
            </a:r>
            <a:r>
              <a:rPr lang="sr-Cyrl-RS" sz="1200">
                <a:latin typeface="Times New Roman" pitchFamily="18" charset="0"/>
                <a:cs typeface="Times New Roman" pitchFamily="18" charset="0"/>
              </a:rPr>
              <a:t>(за сваки елемент означите могућност утицаја)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060174586802847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Увек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64% (23)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83% (30)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61% (22)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42% (15)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39 % (14)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80 % (29)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Продуктивност </c:v>
                </c:pt>
                <c:pt idx="1">
                  <c:v>Мотивисаност </c:v>
                </c:pt>
                <c:pt idx="2">
                  <c:v>Ефикасност </c:v>
                </c:pt>
                <c:pt idx="3">
                  <c:v>Самосталност</c:v>
                </c:pt>
                <c:pt idx="4">
                  <c:v>Индивидуалност</c:v>
                </c:pt>
                <c:pt idx="5">
                  <c:v>Тимски рад</c:v>
                </c:pt>
              </c:strCache>
            </c:strRef>
          </c:cat>
          <c:val>
            <c:numRef>
              <c:f>Sheet1!$B$3:$B$8</c:f>
              <c:numCache>
                <c:formatCode>General</c:formatCode>
                <c:ptCount val="6"/>
                <c:pt idx="0">
                  <c:v>64</c:v>
                </c:pt>
                <c:pt idx="1">
                  <c:v>83</c:v>
                </c:pt>
                <c:pt idx="2">
                  <c:v>61</c:v>
                </c:pt>
                <c:pt idx="3">
                  <c:v>42</c:v>
                </c:pt>
                <c:pt idx="4">
                  <c:v>39</c:v>
                </c:pt>
                <c:pt idx="5">
                  <c:v>80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Понекад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30% (11)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17% (6)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39% (14)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52%</a:t>
                    </a:r>
                    <a:r>
                      <a:rPr lang="en-US" baseline="0"/>
                      <a:t> (19)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61% (22)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17% (6)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Продуктивност </c:v>
                </c:pt>
                <c:pt idx="1">
                  <c:v>Мотивисаност </c:v>
                </c:pt>
                <c:pt idx="2">
                  <c:v>Ефикасност </c:v>
                </c:pt>
                <c:pt idx="3">
                  <c:v>Самосталност</c:v>
                </c:pt>
                <c:pt idx="4">
                  <c:v>Индивидуалност</c:v>
                </c:pt>
                <c:pt idx="5">
                  <c:v>Тимски рад</c:v>
                </c:pt>
              </c:strCache>
            </c:strRef>
          </c:cat>
          <c:val>
            <c:numRef>
              <c:f>Sheet1!$C$3:$C$8</c:f>
              <c:numCache>
                <c:formatCode>General</c:formatCode>
                <c:ptCount val="6"/>
                <c:pt idx="0">
                  <c:v>30</c:v>
                </c:pt>
                <c:pt idx="1">
                  <c:v>17</c:v>
                </c:pt>
                <c:pt idx="2">
                  <c:v>39</c:v>
                </c:pt>
                <c:pt idx="3">
                  <c:v>52</c:v>
                </c:pt>
                <c:pt idx="4">
                  <c:v>61</c:v>
                </c:pt>
                <c:pt idx="5">
                  <c:v>17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Никада</c:v>
                </c:pt>
              </c:strCache>
            </c:strRef>
          </c:tx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3 % (1)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Продуктивност </c:v>
                </c:pt>
                <c:pt idx="1">
                  <c:v>Мотивисаност </c:v>
                </c:pt>
                <c:pt idx="2">
                  <c:v>Ефикасност </c:v>
                </c:pt>
                <c:pt idx="3">
                  <c:v>Самосталност</c:v>
                </c:pt>
                <c:pt idx="4">
                  <c:v>Индивидуалност</c:v>
                </c:pt>
                <c:pt idx="5">
                  <c:v>Тимски рад</c:v>
                </c:pt>
              </c:strCache>
            </c:strRef>
          </c:cat>
          <c:val>
            <c:numRef>
              <c:f>Sheet1!$D$3:$D$8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Не знам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6% (2)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3 % (1)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       3% (1)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Продуктивност </c:v>
                </c:pt>
                <c:pt idx="1">
                  <c:v>Мотивисаност </c:v>
                </c:pt>
                <c:pt idx="2">
                  <c:v>Ефикасност </c:v>
                </c:pt>
                <c:pt idx="3">
                  <c:v>Самосталност</c:v>
                </c:pt>
                <c:pt idx="4">
                  <c:v>Индивидуалност</c:v>
                </c:pt>
                <c:pt idx="5">
                  <c:v>Тимски рад</c:v>
                </c:pt>
              </c:strCache>
            </c:strRef>
          </c:cat>
          <c:val>
            <c:numRef>
              <c:f>Sheet1!$E$3:$E$8</c:f>
              <c:numCache>
                <c:formatCode>General</c:formatCode>
                <c:ptCount val="6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6651264"/>
        <c:axId val="62713856"/>
        <c:axId val="0"/>
      </c:bar3DChart>
      <c:catAx>
        <c:axId val="46651264"/>
        <c:scaling>
          <c:orientation val="minMax"/>
        </c:scaling>
        <c:delete val="0"/>
        <c:axPos val="l"/>
        <c:majorTickMark val="none"/>
        <c:minorTickMark val="none"/>
        <c:tickLblPos val="nextTo"/>
        <c:crossAx val="62713856"/>
        <c:crosses val="autoZero"/>
        <c:auto val="1"/>
        <c:lblAlgn val="ctr"/>
        <c:lblOffset val="100"/>
        <c:noMultiLvlLbl val="0"/>
      </c:catAx>
      <c:valAx>
        <c:axId val="627138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6512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Cyrl-RS" sz="1400">
                <a:latin typeface="Times New Roman" pitchFamily="18" charset="0"/>
                <a:cs typeface="Times New Roman" pitchFamily="18" charset="0"/>
              </a:rPr>
              <a:t>4. Колико сте мотивисани за примену интегративног приступа у настави? </a:t>
            </a:r>
            <a:r>
              <a:rPr lang="sr-Cyrl-RS" sz="1200">
                <a:latin typeface="Times New Roman" pitchFamily="18" charset="0"/>
                <a:cs typeface="Times New Roman" pitchFamily="18" charset="0"/>
              </a:rPr>
              <a:t>(заокружите број који одговара степену мотивисаности)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827737678623504E-2"/>
          <c:y val="0.29762904636920384"/>
          <c:w val="0.8254957713619131"/>
          <c:h val="0.62280089988751408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4. Колико сте мотивисани за примену интегративног приступа у настави? (заокружите број који одговара степену мотивисаности)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3% (1)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3% (1)</a:t>
                    </a:r>
                  </a:p>
                </c:rich>
              </c:tx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22% (8)</a:t>
                    </a:r>
                  </a:p>
                </c:rich>
              </c:tx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30% (11)</a:t>
                    </a:r>
                  </a:p>
                </c:rich>
              </c:tx>
              <c:dLblPos val="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42% (15)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t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Нимало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Пуно 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22</c:v>
                </c:pt>
                <c:pt idx="3">
                  <c:v>30</c:v>
                </c:pt>
                <c:pt idx="4">
                  <c:v>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964160"/>
        <c:axId val="71966080"/>
      </c:lineChart>
      <c:catAx>
        <c:axId val="71964160"/>
        <c:scaling>
          <c:orientation val="minMax"/>
        </c:scaling>
        <c:delete val="0"/>
        <c:axPos val="b"/>
        <c:majorTickMark val="out"/>
        <c:minorTickMark val="none"/>
        <c:tickLblPos val="nextTo"/>
        <c:crossAx val="71966080"/>
        <c:crosses val="autoZero"/>
        <c:auto val="1"/>
        <c:lblAlgn val="ctr"/>
        <c:lblOffset val="100"/>
        <c:noMultiLvlLbl val="0"/>
      </c:catAx>
      <c:valAx>
        <c:axId val="71966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964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Cyrl-RS" sz="1400">
                <a:latin typeface="Times New Roman" pitchFamily="18" charset="0"/>
                <a:cs typeface="Times New Roman" pitchFamily="18" charset="0"/>
              </a:rPr>
              <a:t>5. Да ли у свом раду примењујете интегративну наставу?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5. Да ли у свом раду примењујете интегративну наставу?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sr-Cyrl-RS"/>
                      <a:t>Да
61%</a:t>
                    </a:r>
                    <a:r>
                      <a:rPr lang="en-US"/>
                      <a:t> (22)</a:t>
                    </a:r>
                    <a:endParaRPr lang="sr-Cyrl-R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sr-Cyrl-RS"/>
                      <a:t>Не
39%</a:t>
                    </a:r>
                    <a:r>
                      <a:rPr lang="en-US"/>
                      <a:t> (14)</a:t>
                    </a:r>
                    <a:endParaRPr lang="sr-Cyrl-R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Једном недељно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20238095238095238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Једном недељно</a:t>
                    </a:r>
                    <a:r>
                      <a:rPr lang="en-US"/>
                      <a:t> 14%</a:t>
                    </a:r>
                    <a:r>
                      <a:rPr lang="en-US" baseline="0"/>
                      <a:t> (</a:t>
                    </a:r>
                    <a:r>
                      <a:rPr lang="sr-Cyrl-RS"/>
                      <a:t>5</a:t>
                    </a:r>
                    <a:r>
                      <a:rPr lang="en-US"/>
                      <a:t>)</a:t>
                    </a:r>
                    <a:endParaRPr lang="sr-Cyrl-R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</c:f>
              <c:strCache>
                <c:ptCount val="1"/>
                <c:pt idx="0">
                  <c:v>6. Колико често примењујете интегративни приступ у настави?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Једном месечно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3148148148148147E-3"/>
                  <c:y val="0.23809523809523808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Једном месечно</a:t>
                    </a:r>
                    <a:r>
                      <a:rPr lang="en-US"/>
                      <a:t> 30%</a:t>
                    </a:r>
                    <a:r>
                      <a:rPr lang="sr-Cyrl-RS"/>
                      <a:t> </a:t>
                    </a:r>
                    <a:r>
                      <a:rPr lang="en-US"/>
                      <a:t>(</a:t>
                    </a:r>
                    <a:r>
                      <a:rPr lang="sr-Cyrl-RS"/>
                      <a:t>11</a:t>
                    </a:r>
                    <a:r>
                      <a:rPr lang="en-US"/>
                      <a:t>)</a:t>
                    </a:r>
                    <a:endParaRPr lang="sr-Cyrl-R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</c:f>
              <c:strCache>
                <c:ptCount val="1"/>
                <c:pt idx="0">
                  <c:v>6. Колико често примењујете интегративни приступ у настави?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Два до три пута месечно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20238095238095238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Два до три пута месечно</a:t>
                    </a:r>
                    <a:r>
                      <a:rPr lang="en-US" baseline="0"/>
                      <a:t> 14%</a:t>
                    </a:r>
                    <a:r>
                      <a:rPr lang="sr-Cyrl-RS"/>
                      <a:t> </a:t>
                    </a:r>
                    <a:r>
                      <a:rPr lang="en-US"/>
                      <a:t>(</a:t>
                    </a:r>
                    <a:r>
                      <a:rPr lang="sr-Cyrl-RS"/>
                      <a:t>5</a:t>
                    </a:r>
                    <a:r>
                      <a:rPr lang="en-US"/>
                      <a:t>)</a:t>
                    </a:r>
                    <a:endParaRPr lang="sr-Cyrl-R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</c:f>
              <c:strCache>
                <c:ptCount val="1"/>
                <c:pt idx="0">
                  <c:v>6. Колико често примењујете интегративни приступ у настави?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Једном у току полугодишта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74074074074158E-2"/>
                  <c:y val="4.3650793650793648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Једном у току полугодишта</a:t>
                    </a:r>
                    <a:r>
                      <a:rPr lang="en-US" baseline="0"/>
                      <a:t> 3% (</a:t>
                    </a:r>
                    <a:r>
                      <a:rPr lang="sr-Cyrl-RS"/>
                      <a:t>1</a:t>
                    </a:r>
                    <a:r>
                      <a:rPr lang="en-US"/>
                      <a:t>)</a:t>
                    </a:r>
                    <a:endParaRPr lang="sr-Cyrl-R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</c:f>
              <c:strCache>
                <c:ptCount val="1"/>
                <c:pt idx="0">
                  <c:v>6. Колико често примењујете интегративни приступ у настави?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Два до три пута годишње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74074074074073E-2"/>
                  <c:y val="0.20634920634920634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Два до три пута годишње</a:t>
                    </a:r>
                    <a:r>
                      <a:rPr lang="en-US" baseline="0"/>
                      <a:t> 14%</a:t>
                    </a:r>
                    <a:r>
                      <a:rPr lang="sr-Cyrl-RS"/>
                      <a:t> </a:t>
                    </a:r>
                    <a:r>
                      <a:rPr lang="en-US"/>
                      <a:t>(</a:t>
                    </a:r>
                    <a:r>
                      <a:rPr lang="sr-Cyrl-RS"/>
                      <a:t>5</a:t>
                    </a:r>
                    <a:r>
                      <a:rPr lang="en-US"/>
                      <a:t>)</a:t>
                    </a:r>
                    <a:endParaRPr lang="sr-Cyrl-R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</c:f>
              <c:strCache>
                <c:ptCount val="1"/>
                <c:pt idx="0">
                  <c:v>6. Колико често примењујете интегративни приступ у настави?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Не примењујем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8118985126863E-3"/>
                  <c:y val="0.34523809523809523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Не примењујем</a:t>
                    </a:r>
                    <a:r>
                      <a:rPr lang="en-US" baseline="0"/>
                      <a:t> 25%</a:t>
                    </a:r>
                    <a:r>
                      <a:rPr lang="sr-Cyrl-RS"/>
                      <a:t> </a:t>
                    </a:r>
                    <a:r>
                      <a:rPr lang="en-US"/>
                      <a:t>(</a:t>
                    </a:r>
                    <a:r>
                      <a:rPr lang="sr-Cyrl-RS"/>
                      <a:t>9</a:t>
                    </a:r>
                    <a:r>
                      <a:rPr lang="en-US"/>
                      <a:t>)</a:t>
                    </a:r>
                    <a:endParaRPr lang="sr-Cyrl-R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</c:f>
              <c:strCache>
                <c:ptCount val="1"/>
                <c:pt idx="0">
                  <c:v>6. Колико често примењујете интегративни приступ у настави?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115968"/>
        <c:axId val="76117504"/>
        <c:axId val="0"/>
      </c:bar3DChart>
      <c:catAx>
        <c:axId val="761159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6117504"/>
        <c:crosses val="autoZero"/>
        <c:auto val="1"/>
        <c:lblAlgn val="ctr"/>
        <c:lblOffset val="100"/>
        <c:noMultiLvlLbl val="0"/>
      </c:catAx>
      <c:valAx>
        <c:axId val="761175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6115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Cyrl-RS" sz="1400">
                <a:latin typeface="Times New Roman" pitchFamily="18" charset="0"/>
                <a:cs typeface="Times New Roman" pitchFamily="18" charset="0"/>
              </a:rPr>
              <a:t>7. На који начин сте до сада примењивали интегративни приступ у настави?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7. На који начин сте до сада примењивали интегративни приступ у настави?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sr-Cyrl-RS"/>
                      <a:t>Интегрисање на једном часу кроз различите предмете
50%</a:t>
                    </a:r>
                    <a:r>
                      <a:rPr lang="en-US"/>
                      <a:t> (18)</a:t>
                    </a:r>
                    <a:endParaRPr lang="sr-Cyrl-R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sr-Cyrl-RS"/>
                      <a:t>Целодневно интегрисање садржаја
6%</a:t>
                    </a:r>
                    <a:r>
                      <a:rPr lang="en-US"/>
                      <a:t>  (2)</a:t>
                    </a:r>
                    <a:endParaRPr lang="sr-Cyrl-R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sr-Cyrl-RS"/>
                      <a:t>Интегрисање садржаја на нивоу разреда
19%</a:t>
                    </a:r>
                    <a:r>
                      <a:rPr lang="en-US"/>
                      <a:t> (7)</a:t>
                    </a:r>
                    <a:endParaRPr lang="sr-Cyrl-R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sr-Cyrl-RS"/>
                      <a:t>Нисам примењивао/ла
25%</a:t>
                    </a:r>
                    <a:r>
                      <a:rPr lang="en-US"/>
                      <a:t> (9)</a:t>
                    </a:r>
                    <a:endParaRPr lang="sr-Cyrl-R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Интегрисање на једном часу кроз различите предмете</c:v>
                </c:pt>
                <c:pt idx="1">
                  <c:v>Целодневно интегрисање садржаја</c:v>
                </c:pt>
                <c:pt idx="2">
                  <c:v>Интегрисање садржаја на нивоу разреда</c:v>
                </c:pt>
                <c:pt idx="3">
                  <c:v>Нисам примењивао/ла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</c:v>
                </c:pt>
                <c:pt idx="1">
                  <c:v>2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Cyrl-RS" sz="1400">
                <a:latin typeface="Times New Roman" pitchFamily="18" charset="0"/>
                <a:cs typeface="Times New Roman" pitchFamily="18" charset="0"/>
              </a:rPr>
              <a:t>8. По Вашем мишљењу, колико је наставних предмета најефикасније интегрисати у процесу реализације овог вида наставе?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8. По Вашем мишљењу, колико је наставних предмета најефикасније интегрисати у процесу реализације овог вида наставе?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39% (14)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58% (21)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r>
                      <a:rPr lang="en-US" baseline="0"/>
                      <a:t>% (1)</a:t>
                    </a:r>
                    <a:r>
                      <a:rPr lang="en-US"/>
                      <a:t>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2</c:v>
                </c:pt>
                <c:pt idx="1">
                  <c:v>3 и 4</c:v>
                </c:pt>
                <c:pt idx="2">
                  <c:v>5 и 6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21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>
                <a:effectLst/>
              </a:rPr>
              <a:t> </a:t>
            </a:r>
            <a:r>
              <a:rPr lang="ru-RU" sz="1400">
                <a:effectLst/>
                <a:latin typeface="Times New Roman" pitchFamily="18" charset="0"/>
                <a:cs typeface="Times New Roman" pitchFamily="18" charset="0"/>
              </a:rPr>
              <a:t>9. Које наставне предмете је најлакше интегрисати овом методом рада?</a:t>
            </a:r>
            <a:endParaRPr lang="en-US" sz="140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40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100" b="1">
                <a:effectLst/>
                <a:latin typeface="Times New Roman" pitchFamily="18" charset="0"/>
                <a:cs typeface="Times New Roman" pitchFamily="18" charset="0"/>
              </a:rPr>
              <a:t>У једном реду можете ставити једну ознаку</a:t>
            </a:r>
            <a:r>
              <a:rPr lang="pl-PL" sz="110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endParaRPr lang="en-US" sz="110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de-DE" sz="1100">
                <a:effectLst/>
                <a:latin typeface="Times New Roman" pitchFamily="18" charset="0"/>
                <a:cs typeface="Times New Roman" pitchFamily="18" charset="0"/>
              </a:rPr>
              <a:t>Који предмети се најбоље интегришу</a:t>
            </a:r>
            <a:r>
              <a:rPr lang="pl-PL" sz="1100"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lang="en-US" sz="110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385990813648294"/>
          <c:y val="2.380952380952380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Језици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22% (8)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28% (10)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53% (19)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296296296296294E-3"/>
                  <c:y val="-7.9365079365079361E-3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Језици </a:t>
                    </a:r>
                    <a:endParaRPr lang="en-US"/>
                  </a:p>
                  <a:p>
                    <a:r>
                      <a:rPr lang="sr-Cyrl-RS"/>
                      <a:t> </a:t>
                    </a:r>
                    <a:r>
                      <a:rPr lang="en-US"/>
                      <a:t>14% (</a:t>
                    </a:r>
                    <a:r>
                      <a:rPr lang="sr-Cyrl-RS"/>
                      <a:t>5</a:t>
                    </a:r>
                    <a:r>
                      <a:rPr lang="en-US"/>
                      <a:t>) </a:t>
                    </a:r>
                    <a:endParaRPr lang="sr-Cyrl-R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Sheet1!$A$2:$A$5</c:f>
              <c:strCache>
                <c:ptCount val="4"/>
                <c:pt idx="0">
                  <c:v>Језици </c:v>
                </c:pt>
                <c:pt idx="1">
                  <c:v>Природне науке</c:v>
                </c:pt>
                <c:pt idx="2">
                  <c:v>Друштвене науке</c:v>
                </c:pt>
                <c:pt idx="3">
                  <c:v>Вештине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19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Природне науке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11% (4)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28% (10)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19% (7)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-1.1904761904761904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Природне</a:t>
                    </a:r>
                    <a:endParaRPr lang="en-US"/>
                  </a:p>
                  <a:p>
                    <a:r>
                      <a:rPr lang="sr-Cyrl-RS"/>
                      <a:t> науке</a:t>
                    </a:r>
                    <a:r>
                      <a:rPr lang="en-US" baseline="0"/>
                      <a:t> 30,5% (</a:t>
                    </a:r>
                    <a:r>
                      <a:rPr lang="sr-Cyrl-RS"/>
                      <a:t>11</a:t>
                    </a:r>
                    <a:r>
                      <a:rPr lang="en-US"/>
                      <a:t>)</a:t>
                    </a:r>
                    <a:endParaRPr lang="sr-Cyrl-R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Sheet1!$A$2:$A$5</c:f>
              <c:strCache>
                <c:ptCount val="4"/>
                <c:pt idx="0">
                  <c:v>Језици </c:v>
                </c:pt>
                <c:pt idx="1">
                  <c:v>Природне науке</c:v>
                </c:pt>
                <c:pt idx="2">
                  <c:v>Друштвене науке</c:v>
                </c:pt>
                <c:pt idx="3">
                  <c:v>Вештине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10</c:v>
                </c:pt>
                <c:pt idx="2">
                  <c:v>7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Друштвене науке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56% (20)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25% (9)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22% (8)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1904761904761904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Друштвене</a:t>
                    </a:r>
                    <a:endParaRPr lang="en-US"/>
                  </a:p>
                  <a:p>
                    <a:r>
                      <a:rPr lang="sr-Cyrl-RS"/>
                      <a:t> науке</a:t>
                    </a:r>
                    <a:r>
                      <a:rPr lang="en-US" baseline="0"/>
                      <a:t> 25% (</a:t>
                    </a:r>
                    <a:r>
                      <a:rPr lang="sr-Cyrl-RS"/>
                      <a:t>9</a:t>
                    </a:r>
                    <a:r>
                      <a:rPr lang="en-US"/>
                      <a:t>)</a:t>
                    </a:r>
                    <a:endParaRPr lang="sr-Cyrl-R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Sheet1!$A$2:$A$5</c:f>
              <c:strCache>
                <c:ptCount val="4"/>
                <c:pt idx="0">
                  <c:v>Језици </c:v>
                </c:pt>
                <c:pt idx="1">
                  <c:v>Природне науке</c:v>
                </c:pt>
                <c:pt idx="2">
                  <c:v>Друштвене науке</c:v>
                </c:pt>
                <c:pt idx="3">
                  <c:v>Вештине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</c:v>
                </c:pt>
                <c:pt idx="1">
                  <c:v>9</c:v>
                </c:pt>
                <c:pt idx="2">
                  <c:v>8</c:v>
                </c:pt>
                <c:pt idx="3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Вештине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11% (4)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19% (7)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-7.936507936507936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  <a:p>
                    <a:r>
                      <a:rPr lang="en-US"/>
                      <a:t> (2)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574074074074073E-2"/>
                  <c:y val="-1.5873015873015872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Вештине </a:t>
                    </a:r>
                    <a:endParaRPr lang="en-US"/>
                  </a:p>
                  <a:p>
                    <a:r>
                      <a:rPr lang="en-US"/>
                      <a:t>30,5%</a:t>
                    </a:r>
                    <a:r>
                      <a:rPr lang="sr-Cyrl-RS"/>
                      <a:t> </a:t>
                    </a:r>
                    <a:r>
                      <a:rPr lang="en-US"/>
                      <a:t>(</a:t>
                    </a:r>
                    <a:r>
                      <a:rPr lang="sr-Cyrl-RS"/>
                      <a:t>11</a:t>
                    </a:r>
                    <a:r>
                      <a:rPr lang="en-US"/>
                      <a:t>)</a:t>
                    </a:r>
                    <a:endParaRPr lang="sr-Cyrl-R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Sheet1!$A$2:$A$5</c:f>
              <c:strCache>
                <c:ptCount val="4"/>
                <c:pt idx="0">
                  <c:v>Језици </c:v>
                </c:pt>
                <c:pt idx="1">
                  <c:v>Природне науке</c:v>
                </c:pt>
                <c:pt idx="2">
                  <c:v>Друштвене науке</c:v>
                </c:pt>
                <c:pt idx="3">
                  <c:v>Вештине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2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Не може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1759259259259259E-2"/>
                  <c:y val="-1.984126984126984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Не може</a:t>
                    </a:r>
                    <a:endParaRPr lang="en-US"/>
                  </a:p>
                  <a:p>
                    <a:r>
                      <a:rPr lang="sr-Cyrl-RS"/>
                      <a:t> 0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Sheet1!$A$2:$A$5</c:f>
              <c:strCache>
                <c:ptCount val="4"/>
                <c:pt idx="0">
                  <c:v>Језици </c:v>
                </c:pt>
                <c:pt idx="1">
                  <c:v>Природне науке</c:v>
                </c:pt>
                <c:pt idx="2">
                  <c:v>Друштвене науке</c:v>
                </c:pt>
                <c:pt idx="3">
                  <c:v>Вештине 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72089600"/>
        <c:axId val="72091136"/>
        <c:axId val="0"/>
      </c:bar3DChart>
      <c:catAx>
        <c:axId val="72089600"/>
        <c:scaling>
          <c:orientation val="minMax"/>
        </c:scaling>
        <c:delete val="0"/>
        <c:axPos val="l"/>
        <c:majorTickMark val="none"/>
        <c:minorTickMark val="none"/>
        <c:tickLblPos val="nextTo"/>
        <c:crossAx val="72091136"/>
        <c:crosses val="autoZero"/>
        <c:auto val="1"/>
        <c:lblAlgn val="ctr"/>
        <c:lblOffset val="100"/>
        <c:noMultiLvlLbl val="0"/>
      </c:catAx>
      <c:valAx>
        <c:axId val="7209113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72089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820DD-6461-438D-8853-2853B6D2A890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18C15-54C1-4A12-8841-BFE109C77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65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5E3C-A82F-4B3B-A2CC-587ECD653614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6CD-10BE-488C-9F84-64C4E3210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5E3C-A82F-4B3B-A2CC-587ECD653614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6CD-10BE-488C-9F84-64C4E3210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5E3C-A82F-4B3B-A2CC-587ECD653614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6CD-10BE-488C-9F84-64C4E3210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5E3C-A82F-4B3B-A2CC-587ECD653614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6CD-10BE-488C-9F84-64C4E3210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5E3C-A82F-4B3B-A2CC-587ECD653614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6CD-10BE-488C-9F84-64C4E3210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5E3C-A82F-4B3B-A2CC-587ECD653614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6CD-10BE-488C-9F84-64C4E3210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5E3C-A82F-4B3B-A2CC-587ECD653614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6CD-10BE-488C-9F84-64C4E3210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5E3C-A82F-4B3B-A2CC-587ECD653614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6CD-10BE-488C-9F84-64C4E3210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5E3C-A82F-4B3B-A2CC-587ECD653614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6CD-10BE-488C-9F84-64C4E3210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5E3C-A82F-4B3B-A2CC-587ECD653614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6CD-10BE-488C-9F84-64C4E3210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5E3C-A82F-4B3B-A2CC-587ECD653614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06CD-10BE-488C-9F84-64C4E3210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65E3C-A82F-4B3B-A2CC-587ECD653614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A06CD-10BE-488C-9F84-64C4E3210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Zlatar\Desktop\emina\post-i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3" y="0"/>
            <a:ext cx="914001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5400" dirty="0" smtClean="0">
                <a:latin typeface="Times New Roman" pitchFamily="18" charset="0"/>
                <a:cs typeface="Times New Roman" pitchFamily="18" charset="0"/>
              </a:rPr>
              <a:t>Интегративна настава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3" descr="C:\Users\Zlatar\Desktop\erasmus-logo-high-resolu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914400"/>
            <a:ext cx="3200400" cy="1219200"/>
          </a:xfrm>
          <a:prstGeom prst="rect">
            <a:avLst/>
          </a:prstGeom>
          <a:noFill/>
        </p:spPr>
      </p:pic>
      <p:pic>
        <p:nvPicPr>
          <p:cNvPr id="6" name="Picture 4" descr="C:\Users\Zlatar\Desktop\tempus-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762000"/>
            <a:ext cx="3057525" cy="1295400"/>
          </a:xfrm>
          <a:prstGeom prst="rect">
            <a:avLst/>
          </a:prstGeom>
          <a:noFill/>
        </p:spPr>
      </p:pic>
      <p:pic>
        <p:nvPicPr>
          <p:cNvPr id="7" name="Picture 2" descr="C:\Users\Zlatar\Desktop\school-vuk-stefanovic-karadzi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3844925"/>
            <a:ext cx="2362199" cy="2227263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Zlatar\Desktop\emina\post-i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01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06535990"/>
              </p:ext>
            </p:extLst>
          </p:nvPr>
        </p:nvGraphicFramePr>
        <p:xfrm>
          <a:off x="457200" y="1219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Zlatar\Desktop\emina\post-i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3" y="0"/>
            <a:ext cx="914001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029200"/>
          </a:xfrm>
        </p:spPr>
        <p:txBody>
          <a:bodyPr>
            <a:noAutofit/>
          </a:bodyPr>
          <a:lstStyle/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01889915"/>
              </p:ext>
            </p:extLst>
          </p:nvPr>
        </p:nvGraphicFramePr>
        <p:xfrm>
          <a:off x="457200" y="10668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Zlatar\Desktop\emina\post-i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3" y="0"/>
            <a:ext cx="914001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48070248"/>
              </p:ext>
            </p:extLst>
          </p:nvPr>
        </p:nvGraphicFramePr>
        <p:xfrm>
          <a:off x="457200" y="1143000"/>
          <a:ext cx="8077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Zlatar\Desktop\emina\post-i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3" y="0"/>
            <a:ext cx="914001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848600" cy="4800600"/>
          </a:xfrm>
        </p:spPr>
        <p:txBody>
          <a:bodyPr>
            <a:norm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88347045"/>
              </p:ext>
            </p:extLst>
          </p:nvPr>
        </p:nvGraphicFramePr>
        <p:xfrm>
          <a:off x="609600" y="1219200"/>
          <a:ext cx="7848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Zlatar\Desktop\emina\post-i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3" y="0"/>
            <a:ext cx="914001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06426566"/>
              </p:ext>
            </p:extLst>
          </p:nvPr>
        </p:nvGraphicFramePr>
        <p:xfrm>
          <a:off x="457200" y="1143000"/>
          <a:ext cx="8077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Zlatar\Desktop\emina\post-i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3" y="0"/>
            <a:ext cx="914001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4548" y="381000"/>
            <a:ext cx="7924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000" b="1" dirty="0"/>
              <a:t>ИСТРАЖИВАЊЕ</a:t>
            </a:r>
            <a:endParaRPr lang="en-US" sz="2000" dirty="0"/>
          </a:p>
          <a:p>
            <a:pPr algn="ctr"/>
            <a:r>
              <a:rPr lang="sr-Cyrl-RS" b="1" dirty="0"/>
              <a:t>Мишљења наставника и положај интегративне наставе у нашој школи</a:t>
            </a:r>
            <a:endParaRPr lang="en-US" dirty="0"/>
          </a:p>
          <a:p>
            <a:r>
              <a:rPr lang="sr-Cyrl-RS" sz="2000" b="1" dirty="0"/>
              <a:t> </a:t>
            </a:r>
            <a:endParaRPr lang="en-US" sz="2000" dirty="0"/>
          </a:p>
          <a:p>
            <a:r>
              <a:rPr lang="sr-Cyrl-RS" sz="1600" b="1" dirty="0"/>
              <a:t>Циљ истраживања:</a:t>
            </a:r>
            <a:endParaRPr lang="en-US" sz="1600" dirty="0"/>
          </a:p>
          <a:p>
            <a:r>
              <a:rPr lang="sr-Cyrl-RS" sz="1600" dirty="0"/>
              <a:t>Наша анкета под називом  ''</a:t>
            </a:r>
            <a:r>
              <a:rPr lang="sr-Cyrl-RS" sz="1600" b="1" dirty="0"/>
              <a:t> </a:t>
            </a:r>
            <a:r>
              <a:rPr lang="sr-Cyrl-RS" sz="1600" dirty="0"/>
              <a:t>Мишљења наставника и положај интегративне наставе у нашој школи''имала је за циљ  добијања информација које ће послужити као полазна основа за планирање и реализацију радионица и имплементацију интегративне наставе. Остварење овог циља подразумева реализацију задатка:</a:t>
            </a:r>
            <a:endParaRPr lang="en-US" sz="1600" dirty="0"/>
          </a:p>
          <a:p>
            <a:pPr lvl="0"/>
            <a:r>
              <a:rPr lang="sr-Cyrl-RS" sz="1600" dirty="0"/>
              <a:t>Испитати како наставници виде интегративну наставу,</a:t>
            </a:r>
            <a:endParaRPr lang="en-US" sz="1600" dirty="0"/>
          </a:p>
          <a:p>
            <a:pPr lvl="0"/>
            <a:r>
              <a:rPr lang="sr-Cyrl-RS" sz="1600" dirty="0"/>
              <a:t>Утврдити њихове ставове везане за овај иновативни модел и</a:t>
            </a:r>
            <a:endParaRPr lang="en-US" sz="1600" dirty="0"/>
          </a:p>
          <a:p>
            <a:pPr lvl="0"/>
            <a:r>
              <a:rPr lang="sr-Cyrl-RS" sz="1600" dirty="0"/>
              <a:t>Утврдити у којој мери примењују овакав вид наставе.</a:t>
            </a:r>
            <a:endParaRPr lang="en-US" sz="1600" dirty="0"/>
          </a:p>
          <a:p>
            <a:r>
              <a:rPr lang="sr-Cyrl-RS" sz="1600" b="1" dirty="0"/>
              <a:t>Методе истраживања:</a:t>
            </a:r>
            <a:endParaRPr lang="en-US" sz="1600" dirty="0"/>
          </a:p>
          <a:p>
            <a:r>
              <a:rPr lang="sr-Cyrl-RS" sz="1600" dirty="0"/>
              <a:t>Истраживање које смо спровели у ОШ „Вук Стефановић Караџић“ у Крагујевцу замишљено је као анкетно истраживање у којем су учествовали и одговарали наставници предметне и разредне наставе. Основни инструмент за прикупљање података је нестандардизовани упитник са 14 понуђених анкетних питања. Упитник је формулисан као комбинација питања отвореног и затвореног типа. Анкетирање је реализовано на наставничком већу. Наставници су одговарали индивидуално. Сви резултати су дати графички, а у статистичкој обради користили смо методу процентног рачуна.</a:t>
            </a:r>
            <a:endParaRPr lang="en-US" sz="1600" dirty="0"/>
          </a:p>
          <a:p>
            <a:r>
              <a:rPr lang="sr-Cyrl-RS" sz="1600" b="1" dirty="0"/>
              <a:t>Узорак истраживања:</a:t>
            </a:r>
            <a:endParaRPr lang="en-US" sz="1600" dirty="0"/>
          </a:p>
          <a:p>
            <a:r>
              <a:rPr lang="sr-Cyrl-RS" sz="1600" dirty="0"/>
              <a:t>Узорак истраживања чине наставници ОШ „Вук Стефановић Караџић“ из Крагујевца. Истраживањем је обухваћено 36 наставника разредне и предметне наставе са радним искуством од 4-29 година.</a:t>
            </a:r>
            <a:endParaRPr lang="en-US" sz="1600" dirty="0"/>
          </a:p>
          <a:p>
            <a:endParaRPr lang="en-US" sz="20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Users\Zlatar\Desktop\emina\post-i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3" y="0"/>
            <a:ext cx="914001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905000"/>
          </a:xfrm>
        </p:spPr>
        <p:txBody>
          <a:bodyPr>
            <a:noAutofit/>
          </a:bodyPr>
          <a:lstStyle/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588824"/>
              </p:ext>
            </p:extLst>
          </p:nvPr>
        </p:nvGraphicFramePr>
        <p:xfrm>
          <a:off x="457200" y="1143000"/>
          <a:ext cx="8229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Zlatar\Desktop\emina\post-i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3" y="0"/>
            <a:ext cx="914001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>
            <a:noAutofit/>
          </a:bodyPr>
          <a:lstStyle/>
          <a:p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Zlatar\Desktop\emina\post-i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3" y="0"/>
            <a:ext cx="914001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86428897"/>
              </p:ext>
            </p:extLst>
          </p:nvPr>
        </p:nvGraphicFramePr>
        <p:xfrm>
          <a:off x="457200" y="13716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Zlatar\Desktop\emina\post-i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3" y="228600"/>
            <a:ext cx="914001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431483337"/>
              </p:ext>
            </p:extLst>
          </p:nvPr>
        </p:nvGraphicFramePr>
        <p:xfrm>
          <a:off x="457200" y="11430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Zlatar\Desktop\emina\post-i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3" y="0"/>
            <a:ext cx="914001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5943600"/>
          </a:xfrm>
        </p:spPr>
        <p:txBody>
          <a:bodyPr>
            <a:normAutofit/>
          </a:bodyPr>
          <a:lstStyle/>
          <a:p>
            <a:r>
              <a:rPr lang="sr-Cyrl-RS" sz="1600" dirty="0" smtClean="0"/>
              <a:t/>
            </a:r>
            <a:br>
              <a:rPr lang="sr-Cyrl-RS" sz="1600" dirty="0" smtClean="0"/>
            </a:br>
            <a:r>
              <a:rPr lang="sr-Cyrl-RS" sz="1600" dirty="0"/>
              <a:t/>
            </a:r>
            <a:br>
              <a:rPr lang="sr-Cyrl-RS" sz="1600" dirty="0"/>
            </a:br>
            <a:r>
              <a:rPr lang="sr-Cyrl-RS" sz="1600" dirty="0" smtClean="0"/>
              <a:t/>
            </a:r>
            <a:br>
              <a:rPr lang="sr-Cyrl-RS" sz="1600" dirty="0" smtClean="0"/>
            </a:br>
            <a:endParaRPr lang="en-US" sz="1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24704060"/>
              </p:ext>
            </p:extLst>
          </p:nvPr>
        </p:nvGraphicFramePr>
        <p:xfrm>
          <a:off x="381000" y="11430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Zlatar\Desktop\emina\post-i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017" cy="6858000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98106564"/>
              </p:ext>
            </p:extLst>
          </p:nvPr>
        </p:nvGraphicFramePr>
        <p:xfrm>
          <a:off x="609600" y="1219200"/>
          <a:ext cx="7924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Zlatar\Desktop\emina\post-i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3" y="0"/>
            <a:ext cx="9140017" cy="6858000"/>
          </a:xfrm>
          <a:prstGeom prst="rect">
            <a:avLst/>
          </a:prstGeom>
          <a:noFill/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06413675"/>
              </p:ext>
            </p:extLst>
          </p:nvPr>
        </p:nvGraphicFramePr>
        <p:xfrm>
          <a:off x="457200" y="1219200"/>
          <a:ext cx="8077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535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Интегративна настава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Интегративна настава</dc:title>
  <dc:creator>Zlatar</dc:creator>
  <cp:lastModifiedBy>Nada</cp:lastModifiedBy>
  <cp:revision>60</cp:revision>
  <dcterms:created xsi:type="dcterms:W3CDTF">2017-11-10T09:57:15Z</dcterms:created>
  <dcterms:modified xsi:type="dcterms:W3CDTF">2018-04-09T16:37:31Z</dcterms:modified>
</cp:coreProperties>
</file>